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21"/>
  </p:notesMasterIdLst>
  <p:handoutMasterIdLst>
    <p:handoutMasterId r:id="rId22"/>
  </p:handoutMasterIdLst>
  <p:sldIdLst>
    <p:sldId id="276" r:id="rId7"/>
    <p:sldId id="260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295" r:id="rId20"/>
  </p:sldIdLst>
  <p:sldSz cx="12192000" cy="6858000"/>
  <p:notesSz cx="6858000" cy="9144000"/>
  <p:defaultTextStyle>
    <a:defPPr>
      <a:defRPr lang="s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 Ristanovic" initials="JR" lastIdx="1" clrIdx="0">
    <p:extLst>
      <p:ext uri="{19B8F6BF-5375-455C-9EA6-DF929625EA0E}">
        <p15:presenceInfo xmlns:p15="http://schemas.microsoft.com/office/powerpoint/2012/main" userId="79b6412663e5ea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A5A"/>
    <a:srgbClr val="65B5A0"/>
    <a:srgbClr val="D83773"/>
    <a:srgbClr val="E99730"/>
    <a:srgbClr val="3083C5"/>
    <a:srgbClr val="161730"/>
    <a:srgbClr val="55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4" autoAdjust="0"/>
    <p:restoredTop sz="94341"/>
  </p:normalViewPr>
  <p:slideViewPr>
    <p:cSldViewPr snapToGrid="0" snapToObjects="1">
      <p:cViewPr varScale="1">
        <p:scale>
          <a:sx n="116" d="100"/>
          <a:sy n="116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20541C-B70B-6F73-45AE-675E8106E0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23B48-5FCA-B3CC-F372-945026B5BB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F5BA0-69E5-4C9F-A640-AF4A26365994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CB911-66C0-1F10-0237-24482D2568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33092-E423-1D12-3668-162C94DF1A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DAE9-B250-43E8-B06D-7C0A40C77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170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955EA-61CB-42B1-B715-7DBFEBB7586D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BE97C-6286-441D-B018-6E2A376F1A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92829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103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10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82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11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437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660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13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992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14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03065308-FD3E-E9EF-B892-73D6262EC1C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1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2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46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3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128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4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71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5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891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6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0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7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745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8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25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BE97C-6286-441D-B018-6E2A376F1A3E}" type="slidenum">
              <a:rPr lang="en-GB" smtClean="0"/>
              <a:t>9</a:t>
            </a:fld>
            <a:endParaRPr lang="en-GB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972F03-1614-9F80-4498-9F4E0C91CB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2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824AD-CBB8-36B9-90B4-45A2D72C7151}"/>
              </a:ext>
            </a:extLst>
          </p:cNvPr>
          <p:cNvSpPr/>
          <p:nvPr userDrawn="1"/>
        </p:nvSpPr>
        <p:spPr>
          <a:xfrm>
            <a:off x="-24000" y="-69547"/>
            <a:ext cx="12240000" cy="5541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9ACEB6-EAE6-8D37-1C7F-75765FE63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214" t="-1527" r="38065" b="-1494"/>
          <a:stretch/>
        </p:blipFill>
        <p:spPr>
          <a:xfrm rot="16200000">
            <a:off x="6898215" y="538886"/>
            <a:ext cx="5549648" cy="43327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D7920C-1A35-D625-8D30-989EDCC68F16}"/>
              </a:ext>
            </a:extLst>
          </p:cNvPr>
          <p:cNvSpPr/>
          <p:nvPr userDrawn="1"/>
        </p:nvSpPr>
        <p:spPr>
          <a:xfrm>
            <a:off x="838200" y="4084846"/>
            <a:ext cx="2199968" cy="584775"/>
          </a:xfrm>
          <a:prstGeom prst="rect">
            <a:avLst/>
          </a:prstGeom>
          <a:solidFill>
            <a:srgbClr val="55AE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7266560-71C4-1696-2436-85BCB0261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906587"/>
            <a:ext cx="2835442" cy="52792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1309FB6-9CFA-9784-9B30-ED952792F1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4E1A2BA-1F18-7C1A-D697-E8DFEDE08F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Subheading style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77AB0870-24A1-9129-746F-B2BF9CD3B3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5220" y="4192567"/>
            <a:ext cx="1985928" cy="3693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00/00/0000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7884F-6275-1A9A-6912-D0DDAFF12D1E}"/>
              </a:ext>
            </a:extLst>
          </p:cNvPr>
          <p:cNvSpPr txBox="1"/>
          <p:nvPr userDrawn="1"/>
        </p:nvSpPr>
        <p:spPr>
          <a:xfrm>
            <a:off x="750319" y="5618212"/>
            <a:ext cx="1187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0" dirty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Supported by</a:t>
            </a:r>
          </a:p>
        </p:txBody>
      </p:sp>
    </p:spTree>
    <p:extLst>
      <p:ext uri="{BB962C8B-B14F-4D97-AF65-F5344CB8AC3E}">
        <p14:creationId xmlns:p14="http://schemas.microsoft.com/office/powerpoint/2010/main" val="239983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15AEA-796E-DC0C-CBDD-6A2548541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CDAF9F-94F2-2807-7B93-A2CA44C197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3EC93-4624-5A89-12BD-9393E091A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53C36C-93F5-04E4-EC70-6D5B851672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4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3DA9E2-2D8F-951D-57B6-0C9D6BD2C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9F1A2-28D3-5AD1-1CC7-353A94B3FF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28DA0944-8096-5DD1-716F-02961214D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D51F32-5824-A80D-E1E6-E7DA1598C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88DA7EF-9527-A93E-7CAF-C9EA895900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83923" y="1825625"/>
            <a:ext cx="5181600" cy="435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92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F9791A-2568-F0F9-6D60-F7264110D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0"/>
          <a:stretch/>
        </p:blipFill>
        <p:spPr>
          <a:xfrm>
            <a:off x="-99609" y="-82062"/>
            <a:ext cx="12315055" cy="7022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32D3D1-88B4-A67E-7BD5-B654EE5C6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794"/>
          <a:stretch/>
        </p:blipFill>
        <p:spPr>
          <a:xfrm>
            <a:off x="-99610" y="-82062"/>
            <a:ext cx="12316561" cy="7022124"/>
          </a:xfrm>
          <a:prstGeom prst="rect">
            <a:avLst/>
          </a:prstGeom>
        </p:spPr>
      </p:pic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24593205-0838-A518-A4EC-DC49AAFE1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2" y="4391827"/>
            <a:ext cx="80109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HEADING STYLE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E0833B78-4234-9140-BF2E-2EE5AB6104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5223791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Section subheading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FE28D-BD26-B798-3394-77F599635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</a:blip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4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03AA58-ED19-A191-8F15-FBD2BFE46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507" y="-17585"/>
            <a:ext cx="12391292" cy="309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63E3F2-002A-E594-2AFD-FD3A34E61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105507" y="6568726"/>
            <a:ext cx="12391292" cy="309782"/>
          </a:xfrm>
          <a:prstGeom prst="rect">
            <a:avLst/>
          </a:prstGeom>
        </p:spPr>
      </p:pic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87B4DED6-D3E4-6D3D-8C26-D28D0AD07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732440"/>
            <a:ext cx="10515599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600" b="1" i="0">
                <a:solidFill>
                  <a:srgbClr val="16173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TITLE HEADER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D41AB22-3BC2-DDA5-9333-9075257E91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594338"/>
            <a:ext cx="10515600" cy="46657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175613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57824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1590012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END SLIDE TITLE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093" y="2515760"/>
            <a:ext cx="5732462" cy="4247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Additional content or contacts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profil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75B8AA-BC29-87E0-AF94-E352F9D0A15B}"/>
              </a:ext>
            </a:extLst>
          </p:cNvPr>
          <p:cNvSpPr/>
          <p:nvPr userDrawn="1"/>
        </p:nvSpPr>
        <p:spPr>
          <a:xfrm>
            <a:off x="-24000" y="-60408"/>
            <a:ext cx="12240000" cy="6927547"/>
          </a:xfrm>
          <a:prstGeom prst="rect">
            <a:avLst/>
          </a:prstGeom>
          <a:solidFill>
            <a:srgbClr val="1617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D9E1E7D6-CCF6-6B44-099F-F537324EBA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093" y="638037"/>
            <a:ext cx="5732462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TRAINER PROFILES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F760B6C0-6CB6-D6A9-5B3D-712C7C40A7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1639" y="2090645"/>
            <a:ext cx="4949076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Name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6824A3-A83D-968D-E3AB-F56B81E74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076" t="-1527" r="38065" b="-3589"/>
          <a:stretch/>
        </p:blipFill>
        <p:spPr>
          <a:xfrm rot="16200000">
            <a:off x="6253325" y="1183776"/>
            <a:ext cx="6927546" cy="4420893"/>
          </a:xfrm>
          <a:prstGeom prst="rect">
            <a:avLst/>
          </a:prstGeom>
        </p:spPr>
      </p:pic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8309B033-68E5-6B01-7F94-8E682E7CB2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5092" y="3032436"/>
            <a:ext cx="6255623" cy="2585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/>
              <a:t>Description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79B7-1D5F-D645-687E-F8EC7040B4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5" y="1630117"/>
            <a:ext cx="1227929" cy="120032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67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6B069D-D552-CD37-3817-C791AE31364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0687" y="635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4357CA-F217-0E50-61DE-A3072045ABD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0687" y="6642100"/>
            <a:ext cx="719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</a:t>
            </a:r>
          </a:p>
        </p:txBody>
      </p:sp>
    </p:spTree>
    <p:extLst>
      <p:ext uri="{BB962C8B-B14F-4D97-AF65-F5344CB8AC3E}">
        <p14:creationId xmlns:p14="http://schemas.microsoft.com/office/powerpoint/2010/main" val="87140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B279AA-CF1C-FBA7-FFA5-B40FE21E9C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47"/>
          <a:stretch/>
        </p:blipFill>
        <p:spPr>
          <a:xfrm>
            <a:off x="0" y="5643069"/>
            <a:ext cx="12192000" cy="1224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B34CC-CD44-36DC-8459-D5FDA7579136}"/>
              </a:ext>
            </a:extLst>
          </p:cNvPr>
          <p:cNvSpPr txBox="1">
            <a:spLocks/>
          </p:cNvSpPr>
          <p:nvPr/>
        </p:nvSpPr>
        <p:spPr>
          <a:xfrm>
            <a:off x="307289" y="1784154"/>
            <a:ext cx="8637073" cy="25414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200" b="1" dirty="0">
                <a:solidFill>
                  <a:schemeClr val="bg1"/>
                </a:solidFill>
                <a:latin typeface="+mn-lt"/>
              </a:rPr>
              <a:t>ПРОДАЈА ИМОВИНЕ</a:t>
            </a:r>
          </a:p>
          <a:p>
            <a:endParaRPr lang="en-US" sz="3200" b="1" dirty="0">
              <a:solidFill>
                <a:schemeClr val="bg1"/>
              </a:solidFill>
              <a:latin typeface="+mn-lt"/>
            </a:endParaRPr>
          </a:p>
          <a:p>
            <a:r>
              <a:rPr lang="sr" sz="3200" b="1" dirty="0">
                <a:solidFill>
                  <a:schemeClr val="bg1"/>
                </a:solidFill>
                <a:latin typeface="+mn-lt"/>
              </a:rPr>
              <a:t>Изазови, дужности и најбољ</a:t>
            </a:r>
            <a:r>
              <a:rPr lang="sr-Cyrl-RS" sz="3200" b="1" dirty="0">
                <a:solidFill>
                  <a:schemeClr val="bg1"/>
                </a:solidFill>
                <a:latin typeface="+mn-lt"/>
              </a:rPr>
              <a:t>а</a:t>
            </a:r>
            <a:r>
              <a:rPr lang="sr" sz="3200" b="1" dirty="0">
                <a:solidFill>
                  <a:schemeClr val="bg1"/>
                </a:solidFill>
                <a:latin typeface="+mn-lt"/>
              </a:rPr>
              <a:t> пракс</a:t>
            </a:r>
            <a:r>
              <a:rPr lang="sr-Cyrl-RS" sz="3200" b="1" dirty="0">
                <a:solidFill>
                  <a:schemeClr val="bg1"/>
                </a:solidFill>
                <a:latin typeface="+mn-lt"/>
              </a:rPr>
              <a:t>а</a:t>
            </a:r>
            <a:endParaRPr lang="sr" sz="3200" b="1" dirty="0">
              <a:solidFill>
                <a:schemeClr val="bg1"/>
              </a:solidFill>
              <a:latin typeface="+mn-lt"/>
            </a:endParaRPr>
          </a:p>
          <a:p>
            <a:endParaRPr lang="en-US" sz="3200" b="1" dirty="0">
              <a:solidFill>
                <a:schemeClr val="bg1"/>
              </a:solidFill>
              <a:latin typeface="+mn-lt"/>
            </a:endParaRPr>
          </a:p>
          <a:p>
            <a:r>
              <a:rPr lang="sr" sz="3200" b="1" dirty="0">
                <a:solidFill>
                  <a:schemeClr val="bg1"/>
                </a:solidFill>
                <a:latin typeface="+mn-lt"/>
              </a:rPr>
              <a:t>др </a:t>
            </a:r>
            <a:r>
              <a:rPr lang="sr-Latn-RS" sz="3200" b="1" dirty="0">
                <a:solidFill>
                  <a:schemeClr val="bg1"/>
                </a:solidFill>
                <a:latin typeface="+mn-lt"/>
              </a:rPr>
              <a:t>Paul Omar</a:t>
            </a:r>
            <a:endParaRPr lang="sr" sz="3200" b="1" dirty="0">
              <a:solidFill>
                <a:schemeClr val="bg1"/>
              </a:solidFill>
              <a:latin typeface="+mn-lt"/>
            </a:endParaRPr>
          </a:p>
          <a:p>
            <a:endParaRPr lang="en-US" sz="4240" b="1" dirty="0">
              <a:solidFill>
                <a:schemeClr val="bg1"/>
              </a:solidFill>
              <a:latin typeface="+mn-lt"/>
            </a:endParaRPr>
          </a:p>
          <a:p>
            <a:endParaRPr lang="en-US" sz="4240" b="1" dirty="0">
              <a:solidFill>
                <a:schemeClr val="bg1"/>
              </a:solidFill>
              <a:latin typeface="+mn-lt"/>
            </a:endParaRPr>
          </a:p>
          <a:p>
            <a:endParaRPr lang="en-US" sz="424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896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FD02A3-22F5-D18B-48FD-8E6ACB38D108}"/>
              </a:ext>
            </a:extLst>
          </p:cNvPr>
          <p:cNvSpPr txBox="1">
            <a:spLocks/>
          </p:cNvSpPr>
          <p:nvPr/>
        </p:nvSpPr>
        <p:spPr>
          <a:xfrm>
            <a:off x="651479" y="375894"/>
            <a:ext cx="9603275" cy="605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600" b="1" dirty="0">
                <a:latin typeface="Verdana" panose="020B0604030504040204" pitchFamily="34" charset="0"/>
                <a:ea typeface="Verdana" panose="020B0604030504040204" pitchFamily="34" charset="0"/>
              </a:rPr>
              <a:t>Време продаје 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11056818" cy="5247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31800" lvl="1" indent="-342900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У већини других система,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управници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који делују у колективном поступку обично имају обавезу да максимизирају вредност за повериоце</a:t>
            </a:r>
          </a:p>
          <a:p>
            <a:pPr marL="431800" lvl="1" indent="-342900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Ово може укључивати обавезу да: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сачува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ју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вредност колико год је то могуће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преузм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одговорност за управљање и бригу (и да избегн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губитке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обезбед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одговарајуће време за продају</a:t>
            </a:r>
          </a:p>
          <a:p>
            <a:pPr marL="431800" lvl="1" indent="-342900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Међутим,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управници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обично нису одговорни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да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обезбед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е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максималне вредности добијене у било којој продаји,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већ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само ону вредност добијену на том тржишту у том тренутку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обезбеде 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продају у било које одређено време или на месту или под одређеним условима, осим ако то не би представљало кршење њихових професионалних одговорности (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треба имати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на уму професионално осигурање)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62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FD02A3-22F5-D18B-48FD-8E6ACB38D108}"/>
              </a:ext>
            </a:extLst>
          </p:cNvPr>
          <p:cNvSpPr txBox="1">
            <a:spLocks/>
          </p:cNvSpPr>
          <p:nvPr/>
        </p:nvSpPr>
        <p:spPr>
          <a:xfrm>
            <a:off x="651479" y="375894"/>
            <a:ext cx="9603275" cy="605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600" b="1" dirty="0">
                <a:latin typeface="Verdana" panose="020B0604030504040204" pitchFamily="34" charset="0"/>
                <a:ea typeface="Verdana" panose="020B0604030504040204" pitchFamily="34" charset="0"/>
              </a:rPr>
              <a:t>Услови продаје имовине 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11056818" cy="41622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31800" lvl="1" indent="-342900">
              <a:buFont typeface="Wingdings" panose="05000000000000000000" pitchFamily="2" charset="2"/>
              <a:buChar char="Ø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управник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треба да осигура да: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Је т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ржиште за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уновчење 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одговарајуће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Је п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роцес којим ће се вршити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уновчење 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такође одговарајући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Је п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родаја широко оглаш</a:t>
            </a:r>
            <a:r>
              <a:rPr lang="sr-Cyrl-R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ена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одговарајућим средствима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е може доћи до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потенцијалних купаца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за продају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Је в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реме продаје прикладно с обзиром на природу имовине и све услове везане за њено отуђење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Је п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роцена, на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основу које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се дају понуде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стручно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урађена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и, колико је то могуће, „тачна“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5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FD02A3-22F5-D18B-48FD-8E6ACB38D108}"/>
              </a:ext>
            </a:extLst>
          </p:cNvPr>
          <p:cNvSpPr txBox="1">
            <a:spLocks/>
          </p:cNvSpPr>
          <p:nvPr/>
        </p:nvSpPr>
        <p:spPr>
          <a:xfrm>
            <a:off x="651479" y="375894"/>
            <a:ext cx="9603275" cy="605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600" b="1" dirty="0">
                <a:latin typeface="Verdana" panose="020B0604030504040204" pitchFamily="34" charset="0"/>
                <a:ea typeface="Verdana" panose="020B0604030504040204" pitchFamily="34" charset="0"/>
              </a:rPr>
              <a:t>Услови продаје имовине 2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11056818" cy="41622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22288" lvl="1" indent="-342900">
              <a:buFont typeface="Wingdings" panose="05000000000000000000" pitchFamily="2" charset="2"/>
              <a:buChar char="Ø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управник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такође треба да обезбеди да: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Је 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цена фик</a:t>
            </a:r>
            <a:r>
              <a:rPr lang="sr-Cyrl-R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сирана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уколико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је п</a:t>
            </a:r>
            <a:r>
              <a:rPr lang="sr-Cyrl-R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римењниво</a:t>
            </a:r>
            <a:endParaRPr lang="s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Се с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ви услови за пренос имовине и/или ризика могу утврдити пре продаје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Је о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дговорност за сношење трошкова продаје позната или се може унапред проценити (нарочито ако су трошкови подложни прерасподели између продавца и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купца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Се о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дговорност за сношење постпродајних трошкова може на сличан начин сазнати или утврдити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2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FD02A3-22F5-D18B-48FD-8E6ACB38D108}"/>
              </a:ext>
            </a:extLst>
          </p:cNvPr>
          <p:cNvSpPr txBox="1">
            <a:spLocks/>
          </p:cNvSpPr>
          <p:nvPr/>
        </p:nvSpPr>
        <p:spPr>
          <a:xfrm>
            <a:off x="651479" y="375894"/>
            <a:ext cx="9603275" cy="605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600" b="1" dirty="0">
                <a:latin typeface="Verdana" panose="020B0604030504040204" pitchFamily="34" charset="0"/>
                <a:ea typeface="Verdana" panose="020B0604030504040204" pitchFamily="34" charset="0"/>
              </a:rPr>
              <a:t>Завршетак процеса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11056818" cy="41622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22288" lvl="1" indent="-342900">
              <a:buFont typeface="Wingdings" panose="05000000000000000000" pitchFamily="2" charset="2"/>
              <a:buChar char="Ø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Стечајни управник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треба да осигура да: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Се у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говори састављају у очекивању закључења преноса ризика/имовине након продаје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Су с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ви услови за пренос имовине и/или ризик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укључени у документе о преносу (нпр. гаранције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о 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власништв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Су с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ви услови за пренос имовине и/или ризик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који су инхерентни у процесу продаје такође укључени у документе о преносу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Је о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дговорност за сношење трошкова преноса (као постпродајни трошак) позната или се може унапред проценити (нарочито ако трошкови подлежу прерасподели између продавца и стицаоца)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5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9B0FA-1624-0EDB-9BA4-D16B97AB33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3546" y="2600999"/>
            <a:ext cx="7198495" cy="812530"/>
          </a:xfrm>
        </p:spPr>
        <p:txBody>
          <a:bodyPr/>
          <a:lstStyle/>
          <a:p>
            <a:r>
              <a:rPr lang="sr" sz="2600" b="1" dirty="0"/>
              <a:t>ХВАЛА НА ПАЖЊИ!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680A2C-7314-977D-3F7D-25F718B11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847"/>
          <a:stretch/>
        </p:blipFill>
        <p:spPr>
          <a:xfrm>
            <a:off x="0" y="5633544"/>
            <a:ext cx="12192000" cy="12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3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FD02A3-22F5-D18B-48FD-8E6ACB38D108}"/>
              </a:ext>
            </a:extLst>
          </p:cNvPr>
          <p:cNvSpPr txBox="1">
            <a:spLocks/>
          </p:cNvSpPr>
          <p:nvPr/>
        </p:nvSpPr>
        <p:spPr>
          <a:xfrm>
            <a:off x="651479" y="375894"/>
            <a:ext cx="9603275" cy="605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600" b="1" dirty="0">
                <a:latin typeface="Verdana" panose="020B0604030504040204" pitchFamily="34" charset="0"/>
                <a:ea typeface="Verdana" panose="020B0604030504040204" pitchFamily="34" charset="0"/>
              </a:rPr>
              <a:t>Оквири за продају имовине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9603275" cy="5157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Кључне дужности </a:t>
            </a:r>
            <a:r>
              <a:rPr lang="sr-Cyrl-R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стечајног управника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су да чува и штити имовину у корист поверилаца и да управља том имовином у њиховом најбољем интересу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Као део тих дужности, </a:t>
            </a:r>
            <a:r>
              <a:rPr lang="sr-Cyrl-R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стечајни управник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генерално има овлашћења да управља имовином, да </a:t>
            </a:r>
            <a:r>
              <a:rPr lang="sr-Cyrl-R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је уновчи 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 да обавља било коју </a:t>
            </a:r>
            <a:r>
              <a:rPr lang="sr-Cyrl-R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ванредну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дужност и користи она овлашћења која су доступна за спровођење тих дужности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Ако је потребно, </a:t>
            </a:r>
            <a:r>
              <a:rPr lang="sr-Cyrl-R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стечајни управник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се може ослонити на </a:t>
            </a:r>
            <a:r>
              <a:rPr lang="sr-Cyrl-R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поступајућег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судију да подржи његову/њену професионалну одлуку доношењем налога: </a:t>
            </a:r>
            <a:r>
              <a:rPr lang="sr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ово може смањити могућност оспоравања и одговорности од стране </a:t>
            </a:r>
            <a:r>
              <a:rPr lang="sr-Cyrl-RS" sz="1800" dirty="0">
                <a:latin typeface="Verdana" panose="020B0604030504040204" pitchFamily="34" charset="0"/>
                <a:ea typeface="Verdana" panose="020B0604030504040204" pitchFamily="34" charset="0"/>
              </a:rPr>
              <a:t>стечајног управника</a:t>
            </a:r>
            <a:r>
              <a:rPr lang="sr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Слајдови који следе прате проблеме који се могу појавити у различитим фазама продајног процеса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Мерила су заснована на принципима заједничким за системе који се користе као примери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8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FD02A3-22F5-D18B-48FD-8E6ACB38D108}"/>
              </a:ext>
            </a:extLst>
          </p:cNvPr>
          <p:cNvSpPr txBox="1">
            <a:spLocks/>
          </p:cNvSpPr>
          <p:nvPr/>
        </p:nvSpPr>
        <p:spPr>
          <a:xfrm>
            <a:off x="651479" y="375894"/>
            <a:ext cx="9603275" cy="605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600" b="1" dirty="0">
                <a:latin typeface="Verdana" panose="020B0604030504040204" pitchFamily="34" charset="0"/>
                <a:ea typeface="Verdana" panose="020B0604030504040204" pitchFamily="34" charset="0"/>
              </a:rPr>
              <a:t>Продаја имовине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9603275" cy="53061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Циљ продаје имовине је обично да се максимизира вредност за повериоце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Ово треба да се постигне из два разлога: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Правилан обрачун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износа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у било којој расподели (нпр. у ликвидацији);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Утврђивање вредности за потребе плана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реорганизације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гласања и било каквог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мерила успешности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(следећ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најбољ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вредност; најбољи интереси поверилаца итд.)</a:t>
            </a:r>
          </a:p>
          <a:p>
            <a:pPr marL="382588" lvl="2" indent="-342900">
              <a:buFont typeface="Wingdings" panose="05000000000000000000" pitchFamily="2" charset="2"/>
              <a:buChar char="Ø"/>
              <a:tabLst>
                <a:tab pos="268288" algn="l"/>
              </a:tabLst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Дужности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стечајног управника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су везане за правилно разматрање метода за располагање имовином</a:t>
            </a:r>
          </a:p>
          <a:p>
            <a:pPr marL="382588" lvl="2" indent="-342900">
              <a:buFont typeface="Wingdings" panose="05000000000000000000" pitchFamily="2" charset="2"/>
              <a:buChar char="Ø"/>
              <a:tabLst>
                <a:tab pos="268288" algn="l"/>
              </a:tabLst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Тамо где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стечајни управник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зарађује део своје професионалне накнаде од такве продаје имовине, саветује се опрез у погледу поштовања судских и професионално санкционисаних правила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9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FD02A3-22F5-D18B-48FD-8E6ACB38D108}"/>
              </a:ext>
            </a:extLst>
          </p:cNvPr>
          <p:cNvSpPr txBox="1">
            <a:spLocks/>
          </p:cNvSpPr>
          <p:nvPr/>
        </p:nvSpPr>
        <p:spPr>
          <a:xfrm>
            <a:off x="651479" y="375894"/>
            <a:ext cx="9603275" cy="605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600" b="1" dirty="0">
                <a:latin typeface="Verdana" panose="020B0604030504040204" pitchFamily="34" charset="0"/>
                <a:ea typeface="Verdana" panose="020B0604030504040204" pitchFamily="34" charset="0"/>
              </a:rPr>
              <a:t>Продаја имовине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9603275" cy="41622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31800" lvl="1" indent="-342900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Мора се узети у обзир:</a:t>
            </a:r>
          </a:p>
          <a:p>
            <a:pPr marL="88900" lvl="1" indent="0"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Природа имовине(а)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Дефиниција тржишта на којем се средство продаје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Вредности придружене имовини(има)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Вероватна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заинтересованих купаца</a:t>
            </a:r>
            <a:endParaRPr lang="sr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Исправни услови за време продаје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Услови везани за продају (резервне цене, процес надметања и тендера, процес аукције итд.)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Завршетак процеса (пренос ризика и/или имовине)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3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FD02A3-22F5-D18B-48FD-8E6ACB38D108}"/>
              </a:ext>
            </a:extLst>
          </p:cNvPr>
          <p:cNvSpPr txBox="1">
            <a:spLocks/>
          </p:cNvSpPr>
          <p:nvPr/>
        </p:nvSpPr>
        <p:spPr>
          <a:xfrm>
            <a:off x="651479" y="375894"/>
            <a:ext cx="9603275" cy="605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600" b="1" dirty="0">
                <a:latin typeface="Verdana" panose="020B0604030504040204" pitchFamily="34" charset="0"/>
                <a:ea typeface="Verdana" panose="020B0604030504040204" pitchFamily="34" charset="0"/>
              </a:rPr>
              <a:t>Узимајући у обзир средства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1"/>
            <a:ext cx="10897792" cy="549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82588" lvl="1" indent="-342900">
              <a:buFont typeface="Wingdings" panose="05000000000000000000" pitchFamily="2" charset="2"/>
              <a:buChar char="Ø"/>
            </a:pPr>
            <a:r>
              <a:rPr lang="sr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Разумевање правилног начина на који се имовина може </a:t>
            </a:r>
            <a:r>
              <a:rPr lang="sr-Cyrl-RS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уновчити</a:t>
            </a:r>
            <a:r>
              <a:rPr lang="sr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зависиће од врсте имовине: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 ли је кварљив</a:t>
            </a:r>
            <a:r>
              <a:rPr lang="sr-Cyrl-R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 ли је то „</a:t>
            </a:r>
            <a:r>
              <a:rPr lang="sr-Cyrl-R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компликована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 имовина?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 ли је то „двосмислена“ имовина (може се продати у различитим облицима)?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31800" lvl="2" indent="-342900">
              <a:buFont typeface="Wingdings" panose="05000000000000000000" pitchFamily="2" charset="2"/>
              <a:buChar char="Ø"/>
            </a:pP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То такође може укључивати одређивање начина на који ће </a:t>
            </a:r>
            <a:r>
              <a:rPr lang="sr-Cyrl-R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имовина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бити „упакован</a:t>
            </a:r>
            <a:r>
              <a:rPr lang="sr-Cyrl-R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 ли се продаје засебно?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 ли треба да буде у пакету са другом имовином (нпр. глобална продаја/продаја као </a:t>
            </a:r>
            <a:r>
              <a:rPr lang="sr-Cyrl-R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правно лице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/продаја различитих врста средстава)?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 ли има </a:t>
            </a:r>
            <a:r>
              <a:rPr lang="sr-Cyrl-RS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споредна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права (нпр. лиценце, права коришћења,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droits de suite </a:t>
            </a:r>
            <a:r>
              <a:rPr lang="sr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итд.)?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5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FD02A3-22F5-D18B-48FD-8E6ACB38D108}"/>
              </a:ext>
            </a:extLst>
          </p:cNvPr>
          <p:cNvSpPr txBox="1">
            <a:spLocks/>
          </p:cNvSpPr>
          <p:nvPr/>
        </p:nvSpPr>
        <p:spPr>
          <a:xfrm>
            <a:off x="651479" y="375894"/>
            <a:ext cx="9603275" cy="605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600" b="1" dirty="0">
                <a:latin typeface="Verdana" panose="020B0604030504040204" pitchFamily="34" charset="0"/>
                <a:ea typeface="Verdana" panose="020B0604030504040204" pitchFamily="34" charset="0"/>
              </a:rPr>
              <a:t>Разумевање тржишта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9603275" cy="45729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22288" lvl="1" indent="-342900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Познавање тржишта ће бити критично, посебно да ли:</a:t>
            </a:r>
          </a:p>
          <a:p>
            <a:pPr marL="179388" lvl="1" indent="0">
              <a:buNone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 ли је географски дефинисано (укључујући домаће или међународно)?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Секторски је заснован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(тј. са евентуално ограниченим купцима)?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Да ли се заснива на вредности (тј. много купаца, али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 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завис</a:t>
            </a:r>
            <a:r>
              <a:rPr lang="sr-Cyrl-RS" sz="2000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ности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од цене)?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Зависи од локације средства и доступности?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 овом контексту, можда ће бити потребно потражити савет стручњака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95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FD02A3-22F5-D18B-48FD-8E6ACB38D108}"/>
              </a:ext>
            </a:extLst>
          </p:cNvPr>
          <p:cNvSpPr txBox="1">
            <a:spLocks/>
          </p:cNvSpPr>
          <p:nvPr/>
        </p:nvSpPr>
        <p:spPr>
          <a:xfrm>
            <a:off x="651479" y="375894"/>
            <a:ext cx="9603275" cy="605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600" b="1" dirty="0">
                <a:latin typeface="Verdana" panose="020B0604030504040204" pitchFamily="34" charset="0"/>
                <a:ea typeface="Verdana" panose="020B0604030504040204" pitchFamily="34" charset="0"/>
              </a:rPr>
              <a:t>Вредновање имовине(а)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9603275" cy="53638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22288" lvl="1" indent="-342900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Дефинисање тржишта може захтевати разумевање процене имовине и обрнуто</a:t>
            </a:r>
          </a:p>
          <a:p>
            <a:pPr marL="522288" lvl="1" indent="-342900">
              <a:buFont typeface="Wingdings" panose="05000000000000000000" pitchFamily="2" charset="2"/>
              <a:buChar char="Ø"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22288" lvl="1" indent="-342900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На цене ће утицати: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Начин на који је имовина „упакована“ (вредност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у деловима 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наспрам вредности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правног лица 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итд.)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Где треба да се понуди на продају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Када је вероватно да ће се продаја догодити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Услови у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погледу уновчења</a:t>
            </a:r>
            <a:endParaRPr lang="s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Вероватни будући трошкови у вези са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имовином</a:t>
            </a:r>
            <a:endParaRPr lang="s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22288" lvl="2" indent="-342900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Често је неопходан савет стручњака, посебно ако постоји низ могућих вредности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267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FD02A3-22F5-D18B-48FD-8E6ACB38D108}"/>
              </a:ext>
            </a:extLst>
          </p:cNvPr>
          <p:cNvSpPr txBox="1">
            <a:spLocks/>
          </p:cNvSpPr>
          <p:nvPr/>
        </p:nvSpPr>
        <p:spPr>
          <a:xfrm>
            <a:off x="651479" y="375894"/>
            <a:ext cx="9603275" cy="605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600" b="1" dirty="0">
                <a:latin typeface="Verdana" panose="020B0604030504040204" pitchFamily="34" charset="0"/>
                <a:ea typeface="Verdana" panose="020B0604030504040204" pitchFamily="34" charset="0"/>
              </a:rPr>
              <a:t>Вероватн</a:t>
            </a:r>
            <a:r>
              <a:rPr lang="sr-Cyrl-RS" sz="3600" b="1" dirty="0"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sr" sz="3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3600" b="1" dirty="0">
                <a:latin typeface="Verdana" panose="020B0604030504040204" pitchFamily="34" charset="0"/>
                <a:ea typeface="Verdana" panose="020B0604030504040204" pitchFamily="34" charset="0"/>
              </a:rPr>
              <a:t>заинтересовани купци</a:t>
            </a:r>
            <a:endParaRPr lang="sr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9603275" cy="41622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Тржиште може одредити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потенцијалне купце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и обрнуто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На интересовање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тржишта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ће утицати многи услови који се примењују на тржишту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Стручни савети могу помоћи у успостављању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потенцијалних купаца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и идентификацији нов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их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/различит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их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купаца</a:t>
            </a:r>
            <a:endParaRPr lang="s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Процес продаје може имати ограничавајући фактор на то кој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им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купцима 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се може приступити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Дистрибуција информација и транспарентност су фактор који омогућава учешће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купаца</a:t>
            </a:r>
            <a:endParaRPr lang="sr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3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DFD02A3-22F5-D18B-48FD-8E6ACB38D108}"/>
              </a:ext>
            </a:extLst>
          </p:cNvPr>
          <p:cNvSpPr txBox="1">
            <a:spLocks/>
          </p:cNvSpPr>
          <p:nvPr/>
        </p:nvSpPr>
        <p:spPr>
          <a:xfrm>
            <a:off x="651479" y="375894"/>
            <a:ext cx="9603275" cy="605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" sz="3600" b="1" dirty="0">
                <a:latin typeface="Verdana" panose="020B0604030504040204" pitchFamily="34" charset="0"/>
                <a:ea typeface="Verdana" panose="020B0604030504040204" pitchFamily="34" charset="0"/>
              </a:rPr>
              <a:t>Време продаје 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3E275C-448D-A7F4-37C0-6D6D6AF88052}"/>
              </a:ext>
            </a:extLst>
          </p:cNvPr>
          <p:cNvSpPr txBox="1">
            <a:spLocks/>
          </p:cNvSpPr>
          <p:nvPr/>
        </p:nvSpPr>
        <p:spPr>
          <a:xfrm>
            <a:off x="651478" y="1234682"/>
            <a:ext cx="9603275" cy="50590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Тамо где су у могућности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извршења 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директно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на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имовин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и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под условом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реинтеграци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је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имовине од стране суда), такви повериоци обично имају контролу над временом продаје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Од таквих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поверилаца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се обично не захтева да постигну најбољу цену за имовину, већ само најбољу цену која се може постићи на том тржишту у том тренутку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Обавеза може настати ако се таквим повериоцима наметне обавеза да сачувају вредност, не само за себе, већ и за друге заинтересоване стране (укључујући друге повериоце нижег </a:t>
            </a:r>
            <a:r>
              <a:rPr lang="sr-Cyrl-RS" sz="2000" dirty="0">
                <a:latin typeface="Verdana" panose="020B0604030504040204" pitchFamily="34" charset="0"/>
                <a:ea typeface="Verdana" panose="020B0604030504040204" pitchFamily="34" charset="0"/>
              </a:rPr>
              <a:t>ранга</a:t>
            </a: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 и дужника)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r" sz="2000" dirty="0">
                <a:latin typeface="Verdana" panose="020B0604030504040204" pitchFamily="34" charset="0"/>
                <a:ea typeface="Verdana" panose="020B0604030504040204" pitchFamily="34" charset="0"/>
              </a:rPr>
              <a:t>У сваком случају, повериоци не смеју „протраћити“ имовину или пропустити да се старају о њој ако су преузели дужности управљања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409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b="1" i="0" dirty="0" smtClean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1d45786f-a737-4735-8af6-df12fb6939a2" origin="userSelected">
  <element uid="9c87da95-7b2f-439f-bfd9-321fc51f6870" value=""/>
  <element uid="214105f6-acd4-485a-afa0-a0b988f7534c" value=""/>
</sisl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Retention Record" ma:contentTypeID="0x010100345F8879F0409A49A7E047B576A1DD9E00F8DFFAC4D4D72D4197C597E7DF0105F7" ma:contentTypeVersion="10" ma:contentTypeDescription="This is used for the retention mandatory metadata" ma:contentTypeScope="" ma:versionID="5990d99489a6df1d7b2d786f4e9c5a6d">
  <xsd:schema xmlns:xsd="http://www.w3.org/2001/XMLSchema" xmlns:xs="http://www.w3.org/2001/XMLSchema" xmlns:p="http://schemas.microsoft.com/office/2006/metadata/properties" xmlns:ns2="ac0f2cb4-908e-41c7-976c-eb68511c53aa" targetNamespace="http://schemas.microsoft.com/office/2006/metadata/properties" ma:root="true" ma:fieldsID="d97dd033660d9c601dda5c132c1683ba" ns2:_="">
    <xsd:import namespace="ac0f2cb4-908e-41c7-976c-eb68511c53aa"/>
    <xsd:element name="properties">
      <xsd:complexType>
        <xsd:sequence>
          <xsd:element name="documentManagement">
            <xsd:complexType>
              <xsd:all>
                <xsd:element ref="ns2:j58bd6c1a5e04739961ec993afce87a7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0f2cb4-908e-41c7-976c-eb68511c53aa" elementFormDefault="qualified">
    <xsd:import namespace="http://schemas.microsoft.com/office/2006/documentManagement/types"/>
    <xsd:import namespace="http://schemas.microsoft.com/office/infopath/2007/PartnerControls"/>
    <xsd:element name="j58bd6c1a5e04739961ec993afce87a7" ma:index="8" nillable="true" ma:taxonomy="true" ma:internalName="j58bd6c1a5e04739961ec993afce87a7" ma:taxonomyFieldName="Record_x0020_Status" ma:displayName="Record Status" ma:indexed="true" ma:default="" ma:fieldId="{358bd6c1-a5e0-4739-961e-c993afce87a7}" ma:sspId="0dd5f4a5-f25a-477f-9e2f-199529010064" ma:termSetId="0d0b33db-2987-452e-ae5d-97490952d4d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8c54ef55-94a5-4245-9539-9503d4867bcb}" ma:internalName="TaxCatchAll" ma:showField="CatchAllData" ma:web="198f3a57-6bf6-4746-a3af-d88405e893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c54ef55-94a5-4245-9539-9503d4867bcb}" ma:internalName="TaxCatchAllLabel" ma:readOnly="true" ma:showField="CatchAllDataLabel" ma:web="198f3a57-6bf6-4746-a3af-d88405e893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0f2cb4-908e-41c7-976c-eb68511c53aa" xsi:nil="true"/>
    <j58bd6c1a5e04739961ec993afce87a7 xmlns="ac0f2cb4-908e-41c7-976c-eb68511c53aa">
      <Terms xmlns="http://schemas.microsoft.com/office/infopath/2007/PartnerControls"/>
    </j58bd6c1a5e04739961ec993afce87a7>
  </documentManagement>
</p:properties>
</file>

<file path=customXml/item5.xml><?xml version="1.0" encoding="utf-8"?>
<?mso-contentType ?>
<SharedContentType xmlns="Microsoft.SharePoint.Taxonomy.ContentTypeSync" SourceId="0dd5f4a5-f25a-477f-9e2f-199529010064" ContentTypeId="0x010100345F8879F0409A49A7E047B576A1DD9E" PreviousValue="false"/>
</file>

<file path=customXml/itemProps1.xml><?xml version="1.0" encoding="utf-8"?>
<ds:datastoreItem xmlns:ds="http://schemas.openxmlformats.org/officeDocument/2006/customXml" ds:itemID="{7402CEFF-C793-4C50-B103-DCF45D6F3A24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6573947A-ED7A-4E9D-BECB-624B28CEDA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E62CCF-C2F5-4E5D-9CA0-15801836E8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0f2cb4-908e-41c7-976c-eb68511c53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4F4E7D6-B8B5-4771-913F-D671C4CF562C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ac0f2cb4-908e-41c7-976c-eb68511c53aa"/>
    <ds:schemaRef ds:uri="http://www.w3.org/XML/1998/namespace"/>
    <ds:schemaRef ds:uri="http://purl.org/dc/terms/"/>
  </ds:schemaRefs>
</ds:datastoreItem>
</file>

<file path=customXml/itemProps5.xml><?xml version="1.0" encoding="utf-8"?>
<ds:datastoreItem xmlns:ds="http://schemas.openxmlformats.org/officeDocument/2006/customXml" ds:itemID="{7A6740C0-3923-4552-A6A9-D703F73C2AC1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1cb350ab-c2fd-4b20-a9d9-41f8e7e93f2e}" enabled="1" method="Standard" siteId="{172f4752-6874-4876-bad5-e6d61f991171}" contentBits="3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8637</TotalTime>
  <Words>1128</Words>
  <Application>Microsoft Office PowerPoint</Application>
  <PresentationFormat>Widescreen</PresentationFormat>
  <Paragraphs>112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 Zoller</dc:creator>
  <cp:keywords>[EBRD/NON-BANK USE]</cp:keywords>
  <cp:lastModifiedBy>Branka Vesovic</cp:lastModifiedBy>
  <cp:revision>63</cp:revision>
  <dcterms:created xsi:type="dcterms:W3CDTF">2024-02-02T09:43:20Z</dcterms:created>
  <dcterms:modified xsi:type="dcterms:W3CDTF">2024-10-22T10:25:03Z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c03253d6-50a2-4244-815d-9f35d6df21b5</vt:lpwstr>
  </property>
  <property fmtid="{D5CDD505-2E9C-101B-9397-08002B2CF9AE}" pid="3" name="bjClsUserRVM">
    <vt:lpwstr>[]</vt:lpwstr>
  </property>
  <property fmtid="{D5CDD505-2E9C-101B-9397-08002B2CF9AE}" pid="4" name="bjSaver">
    <vt:lpwstr>4ON0lCknkJIuQWwEtxfwDkdhYN+H0380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policy="1d45786f-a737-4735-8af6-df12fb6939a2" origin="userSelected" xmlns="http://www.boldonj</vt:lpwstr>
  </property>
  <property fmtid="{D5CDD505-2E9C-101B-9397-08002B2CF9AE}" pid="6" name="bjDocumentLabelXML-0">
    <vt:lpwstr>ames.com/2008/01/sie/internal/label"&gt;&lt;element uid="9c87da95-7b2f-439f-bfd9-321fc51f6870" value="" /&gt;&lt;element uid="214105f6-acd4-485a-afa0-a0b988f7534c" value="" /&gt;&lt;/sisl&gt;</vt:lpwstr>
  </property>
  <property fmtid="{D5CDD505-2E9C-101B-9397-08002B2CF9AE}" pid="7" name="bjDocumentSecurityLabel">
    <vt:lpwstr>NON-BANK USE</vt:lpwstr>
  </property>
  <property fmtid="{D5CDD505-2E9C-101B-9397-08002B2CF9AE}" pid="8" name="ContentTypeId">
    <vt:lpwstr>0x010100345F8879F0409A49A7E047B576A1DD9E00F8DFFAC4D4D72D4197C597E7DF0105F7</vt:lpwstr>
  </property>
  <property fmtid="{D5CDD505-2E9C-101B-9397-08002B2CF9AE}" pid="9" name="MediaServiceImageTags">
    <vt:lpwstr/>
  </property>
  <property fmtid="{D5CDD505-2E9C-101B-9397-08002B2CF9AE}" pid="10" name="lcf76f155ced4ddcb4097134ff3c332f">
    <vt:lpwstr/>
  </property>
  <property fmtid="{D5CDD505-2E9C-101B-9397-08002B2CF9AE}" pid="11" name="Record Status">
    <vt:lpwstr/>
  </property>
  <property fmtid="{D5CDD505-2E9C-101B-9397-08002B2CF9AE}" pid="12" name="ClassificationContentMarkingFooterLocations">
    <vt:lpwstr>Office Theme:5</vt:lpwstr>
  </property>
  <property fmtid="{D5CDD505-2E9C-101B-9397-08002B2CF9AE}" pid="13" name="ClassificationContentMarkingFooterText">
    <vt:lpwstr>OFFICIAL USE</vt:lpwstr>
  </property>
  <property fmtid="{D5CDD505-2E9C-101B-9397-08002B2CF9AE}" pid="14" name="ClassificationContentMarkingHeaderLocations">
    <vt:lpwstr>Office Theme:4</vt:lpwstr>
  </property>
  <property fmtid="{D5CDD505-2E9C-101B-9397-08002B2CF9AE}" pid="15" name="ClassificationContentMarkingHeaderText">
    <vt:lpwstr>OFFICIAL USE</vt:lpwstr>
  </property>
  <property fmtid="{D5CDD505-2E9C-101B-9397-08002B2CF9AE}" pid="16" name="Record_x0020_Status">
    <vt:lpwstr/>
  </property>
</Properties>
</file>